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7" r:id="rId2"/>
    <p:sldId id="273" r:id="rId3"/>
    <p:sldId id="258" r:id="rId4"/>
    <p:sldId id="259" r:id="rId5"/>
    <p:sldId id="262" r:id="rId6"/>
    <p:sldId id="263" r:id="rId7"/>
    <p:sldId id="274" r:id="rId8"/>
    <p:sldId id="275" r:id="rId9"/>
    <p:sldId id="268" r:id="rId10"/>
    <p:sldId id="269" r:id="rId11"/>
    <p:sldId id="270" r:id="rId12"/>
    <p:sldId id="271" r:id="rId13"/>
    <p:sldId id="272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s.doinhmao.ru\buffer\&#1054;&#1055;&#1080;&#1060;&#1069;&#1052;\&#1055;&#1091;&#1088;&#1090;&#1086;&#1074;&#1072;\&#1048;&#1085;&#1092;&#1086;&#1088;&#1084;&#1072;&#1094;&#1080;&#1103;%20&#1087;&#1086;%20&#1087;&#1080;&#1090;&#1072;&#1085;&#1080;&#1102;\&#1050;%20&#1087;&#1088;&#1077;&#1079;&#1077;&#1085;&#1090;&#1072;&#1094;&#1080;&#108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_purtova\&#1056;&#1072;&#1073;&#1086;&#1095;&#1080;&#1081;%20&#1089;&#1090;&#1086;&#1083;\&#1050;%20&#1087;&#1088;&#1077;&#1079;&#1077;&#1085;&#1090;&#1072;&#1094;&#1080;&#10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s.doinhmao.ru\buffer\&#1054;&#1055;&#1080;&#1060;&#1069;&#1052;\&#1055;&#1091;&#1088;&#1090;&#1086;&#1074;&#1072;\&#1048;&#1085;&#1092;&#1086;&#1088;&#1084;&#1072;&#1094;&#1080;&#1103;%20&#1087;&#1086;%20&#1087;&#1080;&#1090;&#1072;&#1085;&#1080;&#1102;\&#1050;%20&#1087;&#1088;&#1077;&#1079;&#1077;&#1085;&#1090;&#1072;&#1094;&#1080;&#108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_purtova\&#1056;&#1072;&#1073;&#1086;&#1095;&#1080;&#1081;%20&#1089;&#1090;&#1086;&#1083;\&#1050;%20&#1087;&#1088;&#1077;&#1079;&#1077;&#1085;&#1090;&#1072;&#1094;&#1080;&#108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s.doinhmao.ru\buffer\&#1054;&#1055;&#1080;&#1060;&#1069;&#1052;\&#1055;&#1091;&#1088;&#1090;&#1086;&#1074;&#1072;\&#1048;&#1085;&#1092;&#1086;&#1088;&#1084;&#1072;&#1094;&#1080;&#1103;%20&#1087;&#1086;%20&#1087;&#1080;&#1090;&#1072;&#1085;&#1080;&#1102;\&#1050;%20&#1087;&#1088;&#1077;&#1079;&#1077;&#1085;&#1090;&#1072;&#1094;&#1080;&#108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s.doinhmao.ru\buffer\&#1054;&#1055;&#1080;&#1060;&#1069;&#1052;\&#1055;&#1091;&#1088;&#1090;&#1086;&#1074;&#1072;\&#1048;&#1085;&#1092;&#1086;&#1088;&#1084;&#1072;&#1094;&#1080;&#1103;%20&#1087;&#1086;%20&#1087;&#1080;&#1090;&#1072;&#1085;&#1080;&#1102;\&#1050;%20&#1087;&#1088;&#1077;&#1079;&#1077;&#1085;&#1090;&#1072;&#1094;&#1080;&#1080;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Apps.doinhmao.ru\buffer\&#1054;&#1055;&#1080;&#1060;&#1069;&#1052;\&#1055;&#1091;&#1088;&#1090;&#1086;&#1074;&#1072;\&#1048;&#1085;&#1092;&#1086;&#1088;&#1084;&#1072;&#1094;&#1080;&#1103;%20&#1087;&#1086;%20&#1087;&#1080;&#1090;&#1072;&#1085;&#1080;&#1102;\&#1050;%20&#1087;&#1088;&#1077;&#1079;&#1077;&#1085;&#1090;&#1072;&#1094;&#1080;&#1080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обучающихся, получающих услуги общепита 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9.5486084672796623E-2"/>
                  <c:y val="0.1776562575347372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5532886237423299"/>
                  <c:y val="-0.1913111648445519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5284975717758109"/>
                  <c:y val="6.208719972995502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Лист1!$A$4:$A$6</c:f>
              <c:strCache>
                <c:ptCount val="3"/>
                <c:pt idx="0">
                  <c:v>имеют в штате работников пищеблока</c:v>
                </c:pt>
                <c:pt idx="1">
                  <c:v>получают услуги через муниципальные учреждения (комбинаты школьного питания, иные)</c:v>
                </c:pt>
                <c:pt idx="2">
                  <c:v>получают услуги через сторонние организации (торговые и др.)</c:v>
                </c:pt>
              </c:strCache>
            </c:strRef>
          </c:cat>
          <c:val>
            <c:numRef>
              <c:f>Лист1!$B$4:$B$6</c:f>
              <c:numCache>
                <c:formatCode>#,##0</c:formatCode>
                <c:ptCount val="3"/>
                <c:pt idx="0">
                  <c:v>26012</c:v>
                </c:pt>
                <c:pt idx="1">
                  <c:v>83000</c:v>
                </c:pt>
                <c:pt idx="2">
                  <c:v>76199</c:v>
                </c:pt>
              </c:numCache>
            </c:numRef>
          </c:val>
        </c:ser>
        <c:ser>
          <c:idx val="1"/>
          <c:order val="1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Лист1!$A$4:$A$6</c:f>
              <c:strCache>
                <c:ptCount val="3"/>
                <c:pt idx="0">
                  <c:v>имеют в штате работников пищеблока</c:v>
                </c:pt>
                <c:pt idx="1">
                  <c:v>получают услуги через муниципальные учреждения (комбинаты школьного питания, иные)</c:v>
                </c:pt>
                <c:pt idx="2">
                  <c:v>получают услуги через сторонние организации (торговые и др.)</c:v>
                </c:pt>
              </c:strCache>
            </c:strRef>
          </c:cat>
          <c:val>
            <c:numRef>
              <c:f>Лист1!$C$4:$C$6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4063331146106761"/>
          <c:y val="7.310367454068252E-2"/>
          <c:w val="0.34015921095747542"/>
          <c:h val="0.68689253426655128"/>
        </c:manualLayout>
      </c:layout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родителей и обучающихся, ответивших 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вопрос "Меню/ассортимент продукции школьной столовой" не устраивает </a:t>
            </a:r>
            <a:r>
              <a:rPr lang="ru-RU" sz="12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(% от общего количества опрошенных)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1767945688313702"/>
          <c:y val="1.9761312533270899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Родители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1100" b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 2012 году </c:v>
                </c:pt>
                <c:pt idx="1">
                  <c:v>в 2013 году</c:v>
                </c:pt>
                <c:pt idx="2">
                  <c:v>в 2014 году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15.8</c:v>
                </c:pt>
                <c:pt idx="1">
                  <c:v>21</c:v>
                </c:pt>
                <c:pt idx="2">
                  <c:v>19.899999999999999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Обучающихся</c:v>
                </c:pt>
              </c:strCache>
            </c:strRef>
          </c:tx>
          <c:spPr>
            <a:solidFill>
              <a:srgbClr val="41AD65"/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в 2012 году </c:v>
                </c:pt>
                <c:pt idx="1">
                  <c:v>в 2013 году</c:v>
                </c:pt>
                <c:pt idx="2">
                  <c:v>в 2014 году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22</c:v>
                </c:pt>
                <c:pt idx="1">
                  <c:v>25.1</c:v>
                </c:pt>
                <c:pt idx="2">
                  <c:v>22.7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823040"/>
        <c:axId val="38824576"/>
      </c:barChart>
      <c:catAx>
        <c:axId val="38823040"/>
        <c:scaling>
          <c:orientation val="minMax"/>
        </c:scaling>
        <c:delete val="0"/>
        <c:axPos val="b"/>
        <c:majorTickMark val="out"/>
        <c:minorTickMark val="none"/>
        <c:tickLblPos val="nextTo"/>
        <c:crossAx val="38824576"/>
        <c:crosses val="autoZero"/>
        <c:auto val="1"/>
        <c:lblAlgn val="ctr"/>
        <c:lblOffset val="100"/>
        <c:noMultiLvlLbl val="0"/>
      </c:catAx>
      <c:valAx>
        <c:axId val="3882457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8823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262598425196854"/>
          <c:y val="9.5398658501020708E-2"/>
          <c:w val="0.19283211800194769"/>
          <c:h val="0.15706238027270369"/>
        </c:manualLayout>
      </c:layout>
      <c:overlay val="0"/>
      <c:spPr>
        <a:ln>
          <a:solidFill>
            <a:schemeClr val="accent1">
              <a:lumMod val="75000"/>
            </a:schemeClr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родителей и обучающихся, ответивших на вопрос "Вкус/качество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продукции, реализуемой в школьной столовой</a:t>
            </a: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 не устраивает </a:t>
            </a:r>
            <a:r>
              <a:rPr lang="ru-RU" sz="12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(% от общего количества опрошенных)</a:t>
            </a: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1767945688313702"/>
          <c:y val="1.9761312533270899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Родители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1100" b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 2012 году</c:v>
                </c:pt>
                <c:pt idx="1">
                  <c:v>в 2013 году</c:v>
                </c:pt>
                <c:pt idx="2">
                  <c:v>в 2014 году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11.9</c:v>
                </c:pt>
                <c:pt idx="1">
                  <c:v>15.2</c:v>
                </c:pt>
                <c:pt idx="2">
                  <c:v>19.100000000000001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Обучающихся</c:v>
                </c:pt>
              </c:strCache>
            </c:strRef>
          </c:tx>
          <c:spPr>
            <a:solidFill>
              <a:srgbClr val="41AD65"/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в 2012 году</c:v>
                </c:pt>
                <c:pt idx="1">
                  <c:v>в 2013 году</c:v>
                </c:pt>
                <c:pt idx="2">
                  <c:v>в 2014 году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14.9</c:v>
                </c:pt>
                <c:pt idx="1">
                  <c:v>15.5</c:v>
                </c:pt>
                <c:pt idx="2">
                  <c:v>22.6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900864"/>
        <c:axId val="38902400"/>
      </c:barChart>
      <c:catAx>
        <c:axId val="38900864"/>
        <c:scaling>
          <c:orientation val="minMax"/>
        </c:scaling>
        <c:delete val="0"/>
        <c:axPos val="b"/>
        <c:majorTickMark val="out"/>
        <c:minorTickMark val="none"/>
        <c:tickLblPos val="nextTo"/>
        <c:crossAx val="38902400"/>
        <c:crosses val="autoZero"/>
        <c:auto val="1"/>
        <c:lblAlgn val="ctr"/>
        <c:lblOffset val="100"/>
        <c:noMultiLvlLbl val="0"/>
      </c:catAx>
      <c:valAx>
        <c:axId val="3890240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8900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040376202974676"/>
          <c:y val="0.13613939924176149"/>
          <c:w val="0.19297764994621963"/>
          <c:h val="0.15212611099794821"/>
        </c:manualLayout>
      </c:layout>
      <c:overlay val="0"/>
      <c:spPr>
        <a:ln>
          <a:solidFill>
            <a:schemeClr val="accent1">
              <a:lumMod val="75000"/>
            </a:schemeClr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ответов, полученных от родителей на вопрос  "Питание устраивает" </a:t>
            </a:r>
          </a:p>
        </c:rich>
      </c:tx>
      <c:layout>
        <c:manualLayout>
          <c:xMode val="edge"/>
          <c:yMode val="edge"/>
          <c:x val="9.4212941386530524E-2"/>
          <c:y val="1.0185768988991078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6.2242344706911659E-2"/>
          <c:y val="0.1242629046369204"/>
          <c:w val="0.7368361767279088"/>
          <c:h val="0.77097696121318182"/>
        </c:manualLayout>
      </c:layout>
      <c:barChart>
        <c:barDir val="col"/>
        <c:grouping val="percentStack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Да, устраивает</c:v>
                </c:pt>
              </c:strCache>
            </c:strRef>
          </c:tx>
          <c:spPr>
            <a:solidFill>
              <a:srgbClr val="EEEE1E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65.400000000000006</c:v>
                </c:pt>
                <c:pt idx="1">
                  <c:v>47.5</c:v>
                </c:pt>
                <c:pt idx="2">
                  <c:v>37.5</c:v>
                </c:pt>
                <c:pt idx="3">
                  <c:v>87.3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Нет, не устраивает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21.6</c:v>
                </c:pt>
                <c:pt idx="1">
                  <c:v>41.8</c:v>
                </c:pt>
                <c:pt idx="2">
                  <c:v>6.1</c:v>
                </c:pt>
                <c:pt idx="3">
                  <c:v>5.9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Затрудняюсь, ответить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13</c:v>
                </c:pt>
                <c:pt idx="1">
                  <c:v>10.700000000000003</c:v>
                </c:pt>
                <c:pt idx="2">
                  <c:v>56.400000000000006</c:v>
                </c:pt>
                <c:pt idx="3">
                  <c:v>6.7999999999999972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006208"/>
        <c:axId val="39007744"/>
      </c:barChart>
      <c:catAx>
        <c:axId val="39006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ru-RU"/>
          </a:p>
        </c:txPr>
        <c:crossAx val="39007744"/>
        <c:crosses val="autoZero"/>
        <c:auto val="1"/>
        <c:lblAlgn val="ctr"/>
        <c:lblOffset val="100"/>
        <c:noMultiLvlLbl val="0"/>
      </c:catAx>
      <c:valAx>
        <c:axId val="390077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006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309471380658776"/>
          <c:y val="0.41814830204559111"/>
          <c:w val="0.23916032766676998"/>
          <c:h val="0.37835461402221726"/>
        </c:manualLayout>
      </c:layout>
      <c:overlay val="0"/>
      <c:spPr>
        <a:ln>
          <a:solidFill>
            <a:schemeClr val="accent1"/>
          </a:solidFill>
        </a:ln>
      </c:spPr>
      <c:txPr>
        <a:bodyPr/>
        <a:lstStyle/>
        <a:p>
          <a:pPr>
            <a:defRPr i="1">
              <a:solidFill>
                <a:schemeClr val="accent5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b="1" i="0" u="none" strike="noStrike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ответов, полученных от родителей по вопросу "Меню/ассортимент продукции в школьных столовых" 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1768353649572855"/>
          <c:y val="1.9761369789689443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Да, устраивает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61</c:v>
                </c:pt>
                <c:pt idx="1">
                  <c:v>47.5</c:v>
                </c:pt>
                <c:pt idx="2">
                  <c:v>38.4</c:v>
                </c:pt>
                <c:pt idx="3">
                  <c:v>85.1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Нет, не устраивает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19.100000000000001</c:v>
                </c:pt>
                <c:pt idx="1">
                  <c:v>41.8</c:v>
                </c:pt>
                <c:pt idx="2">
                  <c:v>4.7</c:v>
                </c:pt>
                <c:pt idx="3">
                  <c:v>7.3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19.900000000000006</c:v>
                </c:pt>
                <c:pt idx="1">
                  <c:v>10.700000000000003</c:v>
                </c:pt>
                <c:pt idx="2">
                  <c:v>56.9</c:v>
                </c:pt>
                <c:pt idx="3">
                  <c:v>7.6000000000000085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9142144"/>
        <c:axId val="39143680"/>
      </c:barChart>
      <c:catAx>
        <c:axId val="39142144"/>
        <c:scaling>
          <c:orientation val="minMax"/>
        </c:scaling>
        <c:delete val="0"/>
        <c:axPos val="b"/>
        <c:majorTickMark val="out"/>
        <c:minorTickMark val="none"/>
        <c:tickLblPos val="nextTo"/>
        <c:crossAx val="39143680"/>
        <c:crosses val="autoZero"/>
        <c:auto val="1"/>
        <c:lblAlgn val="ctr"/>
        <c:lblOffset val="100"/>
        <c:noMultiLvlLbl val="0"/>
      </c:catAx>
      <c:valAx>
        <c:axId val="391436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142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615774842297908"/>
          <c:y val="0.52508734421712633"/>
          <c:w val="0.24593538418102107"/>
          <c:h val="0.32358828093717845"/>
        </c:manualLayout>
      </c:layout>
      <c:overlay val="0"/>
      <c:spPr>
        <a:ln>
          <a:solidFill>
            <a:schemeClr val="accent1"/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ответов, полученных от родителей по по вопросу "Качества продукции, реализуемой в школьных столовых" </a:t>
            </a:r>
            <a:r>
              <a:rPr lang="ru-RU" sz="1400" b="1" i="0" u="none" strike="noStrike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463253304968377"/>
          <c:y val="1.9761369789689419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1"/>
          <c:order val="1"/>
          <c:tx>
            <c:strRef>
              <c:f>Лист1!$B$1</c:f>
              <c:strCache>
                <c:ptCount val="1"/>
                <c:pt idx="0">
                  <c:v>Нет, не устраивает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59.4</c:v>
                </c:pt>
                <c:pt idx="1">
                  <c:v>43.5</c:v>
                </c:pt>
                <c:pt idx="2">
                  <c:v>34.4</c:v>
                </c:pt>
                <c:pt idx="3">
                  <c:v>88.5</c:v>
                </c:pt>
              </c:numCache>
            </c:numRef>
          </c:val>
        </c:ser>
        <c:ser>
          <c:idx val="0"/>
          <c:order val="0"/>
          <c:tx>
            <c:strRef>
              <c:f>Лист1!$C$1</c:f>
              <c:strCache>
                <c:ptCount val="1"/>
                <c:pt idx="0">
                  <c:v>Да, устраивает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18.600000000000001</c:v>
                </c:pt>
                <c:pt idx="1">
                  <c:v>41.3</c:v>
                </c:pt>
                <c:pt idx="2">
                  <c:v>4.4000000000000004</c:v>
                </c:pt>
                <c:pt idx="3">
                  <c:v>3.7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Лист1!$D$2:$D$5</c:f>
              <c:numCache>
                <c:formatCode>0.0</c:formatCode>
                <c:ptCount val="4"/>
                <c:pt idx="0">
                  <c:v>22</c:v>
                </c:pt>
                <c:pt idx="1">
                  <c:v>15.200000000000003</c:v>
                </c:pt>
                <c:pt idx="2">
                  <c:v>61.20000000000001</c:v>
                </c:pt>
                <c:pt idx="3">
                  <c:v>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9065088"/>
        <c:axId val="39066624"/>
      </c:barChart>
      <c:catAx>
        <c:axId val="39065088"/>
        <c:scaling>
          <c:orientation val="minMax"/>
        </c:scaling>
        <c:delete val="0"/>
        <c:axPos val="b"/>
        <c:majorTickMark val="out"/>
        <c:minorTickMark val="none"/>
        <c:tickLblPos val="nextTo"/>
        <c:crossAx val="39066624"/>
        <c:crosses val="autoZero"/>
        <c:auto val="1"/>
        <c:lblAlgn val="ctr"/>
        <c:lblOffset val="100"/>
        <c:noMultiLvlLbl val="0"/>
      </c:catAx>
      <c:valAx>
        <c:axId val="390666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065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29944265764667"/>
          <c:y val="0.43961941987672232"/>
          <c:w val="0.29079124813097529"/>
          <c:h val="0.2675977331997238"/>
        </c:manualLayout>
      </c:layout>
      <c:overlay val="0"/>
      <c:spPr>
        <a:ln>
          <a:solidFill>
            <a:schemeClr val="accent1"/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ответов, полученных от обучающихся по вопросу  "Питание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устраивает"</a:t>
            </a: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c:rich>
      </c:tx>
      <c:layout>
        <c:manualLayout>
          <c:xMode val="edge"/>
          <c:yMode val="edge"/>
          <c:x val="0.1246325330496838"/>
          <c:y val="1.9761369789689433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Да, устраивает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63</c:v>
                </c:pt>
                <c:pt idx="1">
                  <c:v>49.7</c:v>
                </c:pt>
                <c:pt idx="2">
                  <c:v>40.1</c:v>
                </c:pt>
                <c:pt idx="3">
                  <c:v>86.7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Нет, не устраивает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26.9</c:v>
                </c:pt>
                <c:pt idx="1">
                  <c:v>41.1</c:v>
                </c:pt>
                <c:pt idx="2">
                  <c:v>11.1</c:v>
                </c:pt>
                <c:pt idx="3">
                  <c:v>8.3000000000000007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10.100000000000001</c:v>
                </c:pt>
                <c:pt idx="1">
                  <c:v>9.2000000000000011</c:v>
                </c:pt>
                <c:pt idx="2">
                  <c:v>48.800000000000004</c:v>
                </c:pt>
                <c:pt idx="3" formatCode="0.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9274752"/>
        <c:axId val="39292928"/>
      </c:barChart>
      <c:catAx>
        <c:axId val="39274752"/>
        <c:scaling>
          <c:orientation val="minMax"/>
        </c:scaling>
        <c:delete val="0"/>
        <c:axPos val="b"/>
        <c:majorTickMark val="out"/>
        <c:minorTickMark val="none"/>
        <c:tickLblPos val="nextTo"/>
        <c:crossAx val="39292928"/>
        <c:crosses val="autoZero"/>
        <c:auto val="1"/>
        <c:lblAlgn val="ctr"/>
        <c:lblOffset val="100"/>
        <c:noMultiLvlLbl val="0"/>
      </c:catAx>
      <c:valAx>
        <c:axId val="39292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274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700473808484368"/>
          <c:y val="0.45592254995321685"/>
          <c:w val="0.23898638762706625"/>
          <c:h val="0.35652389725332612"/>
        </c:manualLayout>
      </c:layout>
      <c:overlay val="0"/>
      <c:spPr>
        <a:ln>
          <a:solidFill>
            <a:schemeClr val="accent1">
              <a:lumMod val="75000"/>
            </a:schemeClr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ответов, полученных от обучающихся по вопросу "Ассортимент продукции, реализуемой в школьных столовых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1400" b="1" i="0" u="none" strike="noStrike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463253304968386"/>
          <c:y val="1.9761369789689443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Да, устраивает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53.3</c:v>
                </c:pt>
                <c:pt idx="1">
                  <c:v>49.2</c:v>
                </c:pt>
                <c:pt idx="2">
                  <c:v>40.200000000000003</c:v>
                </c:pt>
                <c:pt idx="3">
                  <c:v>79.599999999999994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Нет, не устраивает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29.5</c:v>
                </c:pt>
                <c:pt idx="1">
                  <c:v>40.5</c:v>
                </c:pt>
                <c:pt idx="2">
                  <c:v>11.6</c:v>
                </c:pt>
                <c:pt idx="3">
                  <c:v>11.6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17.200000000000003</c:v>
                </c:pt>
                <c:pt idx="1">
                  <c:v>10.3</c:v>
                </c:pt>
                <c:pt idx="2">
                  <c:v>48.2</c:v>
                </c:pt>
                <c:pt idx="3">
                  <c:v>8.8000000000000167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9193600"/>
        <c:axId val="39211776"/>
      </c:barChart>
      <c:catAx>
        <c:axId val="39193600"/>
        <c:scaling>
          <c:orientation val="minMax"/>
        </c:scaling>
        <c:delete val="0"/>
        <c:axPos val="b"/>
        <c:majorTickMark val="out"/>
        <c:minorTickMark val="none"/>
        <c:tickLblPos val="nextTo"/>
        <c:crossAx val="39211776"/>
        <c:crosses val="autoZero"/>
        <c:auto val="1"/>
        <c:lblAlgn val="ctr"/>
        <c:lblOffset val="100"/>
        <c:noMultiLvlLbl val="0"/>
      </c:catAx>
      <c:valAx>
        <c:axId val="392117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193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79041279228429"/>
          <c:y val="0.42644517335026416"/>
          <c:w val="0.23667005544241398"/>
          <c:h val="0.39604663683270463"/>
        </c:manualLayout>
      </c:layout>
      <c:overlay val="0"/>
      <c:spPr>
        <a:ln>
          <a:solidFill>
            <a:schemeClr val="accent1">
              <a:lumMod val="75000"/>
            </a:schemeClr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ответов, полученных от обучающихся по вопросу "Качества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продукции,</a:t>
            </a: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реализуемой в школьных столовых" 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463253304968391"/>
          <c:y val="1.976136978968945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percentStack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Да, устраивает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63.4</c:v>
                </c:pt>
                <c:pt idx="1">
                  <c:v>48.5</c:v>
                </c:pt>
                <c:pt idx="2">
                  <c:v>38.300000000000004</c:v>
                </c:pt>
                <c:pt idx="3">
                  <c:v>88.3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Нет, не устраивает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22.2</c:v>
                </c:pt>
                <c:pt idx="1">
                  <c:v>42.6</c:v>
                </c:pt>
                <c:pt idx="2">
                  <c:v>12.1</c:v>
                </c:pt>
                <c:pt idx="3">
                  <c:v>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Автономные учреждения</c:v>
                </c:pt>
                <c:pt idx="1">
                  <c:v>Сторонние учреждения</c:v>
                </c:pt>
                <c:pt idx="2">
                  <c:v>Унитарные предприятия</c:v>
                </c:pt>
                <c:pt idx="3">
                  <c:v>Школы, в которых работники являются штатными сотрудниками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14.400000000000002</c:v>
                </c:pt>
                <c:pt idx="1">
                  <c:v>8.9000000000000021</c:v>
                </c:pt>
                <c:pt idx="2">
                  <c:v>49.600000000000009</c:v>
                </c:pt>
                <c:pt idx="3">
                  <c:v>6.1000000000000085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9321600"/>
        <c:axId val="39323136"/>
      </c:barChart>
      <c:catAx>
        <c:axId val="39321600"/>
        <c:scaling>
          <c:orientation val="minMax"/>
        </c:scaling>
        <c:delete val="0"/>
        <c:axPos val="b"/>
        <c:majorTickMark val="out"/>
        <c:minorTickMark val="none"/>
        <c:tickLblPos val="nextTo"/>
        <c:crossAx val="39323136"/>
        <c:crosses val="autoZero"/>
        <c:auto val="1"/>
        <c:lblAlgn val="ctr"/>
        <c:lblOffset val="100"/>
        <c:noMultiLvlLbl val="0"/>
      </c:catAx>
      <c:valAx>
        <c:axId val="393231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321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384141623833219"/>
          <c:y val="0.48572928271933047"/>
          <c:w val="0.23898638762706625"/>
          <c:h val="0.29065266462102785"/>
        </c:manualLayout>
      </c:layout>
      <c:overlay val="0"/>
      <c:spPr>
        <a:ln>
          <a:solidFill>
            <a:schemeClr val="accent1">
              <a:lumMod val="75000"/>
            </a:schemeClr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</a:t>
            </a:r>
            <a:r>
              <a:rPr lang="ru-RU" baseline="0"/>
              <a:t> обучающихся, доплачивающих за питание, чел.</a:t>
            </a:r>
            <a:r>
              <a:rPr lang="ru-RU"/>
              <a:t> 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2"/>
          <c:order val="0"/>
          <c:tx>
            <c:v>Всего обучающихся</c:v>
          </c:tx>
          <c:invertIfNegative val="0"/>
          <c:dLbls>
            <c:dLbl>
              <c:idx val="0"/>
              <c:layout>
                <c:manualLayout>
                  <c:x val="0"/>
                  <c:y val="-1.1799407288828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Лист2!$B$2:$B$9</c:f>
              <c:numCache>
                <c:formatCode>#,##0</c:formatCode>
                <c:ptCount val="7"/>
                <c:pt idx="0">
                  <c:v>4513</c:v>
                </c:pt>
                <c:pt idx="1">
                  <c:v>28904</c:v>
                </c:pt>
                <c:pt idx="2">
                  <c:v>12175</c:v>
                </c:pt>
                <c:pt idx="3">
                  <c:v>7030</c:v>
                </c:pt>
                <c:pt idx="4">
                  <c:v>3600</c:v>
                </c:pt>
                <c:pt idx="5">
                  <c:v>39698</c:v>
                </c:pt>
                <c:pt idx="6">
                  <c:v>16038</c:v>
                </c:pt>
              </c:numCache>
            </c:numRef>
          </c:val>
        </c:ser>
        <c:ser>
          <c:idx val="0"/>
          <c:order val="1"/>
          <c:tx>
            <c:v>за завтрак</c:v>
          </c:tx>
          <c:invertIfNegative val="0"/>
          <c:dLbls>
            <c:dLbl>
              <c:idx val="1"/>
              <c:layout>
                <c:manualLayout>
                  <c:x val="1.1111111111111096E-2"/>
                  <c:y val="-1.3580090035221372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8055555555555505E-2"/>
                  <c:y val="-1.8518518518518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001E-2"/>
                  <c:y val="-3.70370370370370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Лист2!$A$2:$A$9</c:f>
              <c:strCache>
                <c:ptCount val="7"/>
                <c:pt idx="0">
                  <c:v>Югорск </c:v>
                </c:pt>
                <c:pt idx="1">
                  <c:v>Нижневартовск </c:v>
                </c:pt>
                <c:pt idx="2">
                  <c:v>Нефтеюганск</c:v>
                </c:pt>
                <c:pt idx="3">
                  <c:v>Когалым </c:v>
                </c:pt>
                <c:pt idx="4">
                  <c:v>Белоярский район </c:v>
                </c:pt>
                <c:pt idx="5">
                  <c:v>Сургут</c:v>
                </c:pt>
                <c:pt idx="6">
                  <c:v>Сургутский район</c:v>
                </c:pt>
              </c:strCache>
            </c:strRef>
          </c:cat>
          <c:val>
            <c:numRef>
              <c:f>Лист2!$C$2:$C$9</c:f>
              <c:numCache>
                <c:formatCode>#,##0</c:formatCode>
                <c:ptCount val="7"/>
                <c:pt idx="0">
                  <c:v>1000</c:v>
                </c:pt>
                <c:pt idx="1">
                  <c:v>10976</c:v>
                </c:pt>
                <c:pt idx="2">
                  <c:v>6668</c:v>
                </c:pt>
                <c:pt idx="3">
                  <c:v>786</c:v>
                </c:pt>
                <c:pt idx="4">
                  <c:v>220</c:v>
                </c:pt>
                <c:pt idx="5">
                  <c:v>20240</c:v>
                </c:pt>
                <c:pt idx="6">
                  <c:v>5309</c:v>
                </c:pt>
              </c:numCache>
            </c:numRef>
          </c:val>
        </c:ser>
        <c:ser>
          <c:idx val="1"/>
          <c:order val="2"/>
          <c:tx>
            <c:v>за обед</c:v>
          </c:tx>
          <c:invertIfNegative val="0"/>
          <c:dLbls>
            <c:dLbl>
              <c:idx val="0"/>
              <c:layout>
                <c:manualLayout>
                  <c:x val="1.1661807580174927E-2"/>
                  <c:y val="-2.94985182220708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661807580174927E-2"/>
                  <c:y val="-8.84955546662127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661807580174927E-2"/>
                  <c:y val="-8.84955546662127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661807580174927E-2"/>
                  <c:y val="-8.84955546662127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8309037900874817E-3"/>
                  <c:y val="-8.84955546662127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9.7181729834790939E-3"/>
                  <c:y val="-5.8997036444142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7181729834790939E-3"/>
                  <c:y val="-5.8997036444142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5549076773566581E-2"/>
                  <c:y val="-1.1799407288828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Лист2!$A$2:$A$9</c:f>
              <c:strCache>
                <c:ptCount val="7"/>
                <c:pt idx="0">
                  <c:v>Югорск </c:v>
                </c:pt>
                <c:pt idx="1">
                  <c:v>Нижневартовск </c:v>
                </c:pt>
                <c:pt idx="2">
                  <c:v>Нефтеюганск</c:v>
                </c:pt>
                <c:pt idx="3">
                  <c:v>Когалым </c:v>
                </c:pt>
                <c:pt idx="4">
                  <c:v>Белоярский район </c:v>
                </c:pt>
                <c:pt idx="5">
                  <c:v>Сургут</c:v>
                </c:pt>
                <c:pt idx="6">
                  <c:v>Сургутский район</c:v>
                </c:pt>
              </c:strCache>
            </c:strRef>
          </c:cat>
          <c:val>
            <c:numRef>
              <c:f>Лист2!$D$2:$D$9</c:f>
              <c:numCache>
                <c:formatCode>General</c:formatCode>
                <c:ptCount val="7"/>
                <c:pt idx="0">
                  <c:v>0</c:v>
                </c:pt>
                <c:pt idx="1">
                  <c:v>257</c:v>
                </c:pt>
                <c:pt idx="2">
                  <c:v>0</c:v>
                </c:pt>
                <c:pt idx="3">
                  <c:v>0</c:v>
                </c:pt>
                <c:pt idx="4">
                  <c:v>1677</c:v>
                </c:pt>
                <c:pt idx="5">
                  <c:v>0</c:v>
                </c:pt>
                <c:pt idx="6">
                  <c:v>763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6564864"/>
        <c:axId val="26587136"/>
        <c:axId val="0"/>
      </c:bar3DChart>
      <c:catAx>
        <c:axId val="2656486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ru-RU"/>
          </a:p>
        </c:txPr>
        <c:crossAx val="26587136"/>
        <c:crosses val="autoZero"/>
        <c:auto val="1"/>
        <c:lblAlgn val="ctr"/>
        <c:lblOffset val="100"/>
        <c:noMultiLvlLbl val="0"/>
      </c:catAx>
      <c:valAx>
        <c:axId val="2658713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26564864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ayout>
        <c:manualLayout>
          <c:xMode val="edge"/>
          <c:yMode val="edge"/>
          <c:x val="0.27217486876640445"/>
          <c:y val="6.8472295129775484E-2"/>
          <c:w val="0.39176137357830282"/>
          <c:h val="5.3857247010790324E-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Размер родительской платы на удорожание стоимости питания на 1 учащегося в день, рублей, по состоянию на 20.01.2015 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Лист3!$B$1</c:f>
              <c:strCache>
                <c:ptCount val="1"/>
                <c:pt idx="0">
                  <c:v>за завтраки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Лист3!$A$2:$A$8</c:f>
              <c:strCache>
                <c:ptCount val="7"/>
                <c:pt idx="0">
                  <c:v>Югорск </c:v>
                </c:pt>
                <c:pt idx="1">
                  <c:v>Нижневартовск </c:v>
                </c:pt>
                <c:pt idx="2">
                  <c:v>Нефтеюганск</c:v>
                </c:pt>
                <c:pt idx="3">
                  <c:v>Когалым </c:v>
                </c:pt>
                <c:pt idx="4">
                  <c:v>Белоярский район </c:v>
                </c:pt>
                <c:pt idx="5">
                  <c:v>Сургут</c:v>
                </c:pt>
                <c:pt idx="6">
                  <c:v>Сургутский район</c:v>
                </c:pt>
              </c:strCache>
            </c:strRef>
          </c:cat>
          <c:val>
            <c:numRef>
              <c:f>Лист3!$B$2:$B$8</c:f>
              <c:numCache>
                <c:formatCode>#,##0</c:formatCode>
                <c:ptCount val="7"/>
                <c:pt idx="0">
                  <c:v>50</c:v>
                </c:pt>
                <c:pt idx="1">
                  <c:v>48</c:v>
                </c:pt>
                <c:pt idx="2">
                  <c:v>59</c:v>
                </c:pt>
                <c:pt idx="3">
                  <c:v>25</c:v>
                </c:pt>
                <c:pt idx="4">
                  <c:v>16</c:v>
                </c:pt>
                <c:pt idx="5">
                  <c:v>58.5</c:v>
                </c:pt>
                <c:pt idx="6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Лист3!$C$1</c:f>
              <c:strCache>
                <c:ptCount val="1"/>
                <c:pt idx="0">
                  <c:v>за обеды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Лист3!$A$2:$A$8</c:f>
              <c:strCache>
                <c:ptCount val="7"/>
                <c:pt idx="0">
                  <c:v>Югорск </c:v>
                </c:pt>
                <c:pt idx="1">
                  <c:v>Нижневартовск </c:v>
                </c:pt>
                <c:pt idx="2">
                  <c:v>Нефтеюганск</c:v>
                </c:pt>
                <c:pt idx="3">
                  <c:v>Когалым </c:v>
                </c:pt>
                <c:pt idx="4">
                  <c:v>Белоярский район </c:v>
                </c:pt>
                <c:pt idx="5">
                  <c:v>Сургут</c:v>
                </c:pt>
                <c:pt idx="6">
                  <c:v>Сургутский район</c:v>
                </c:pt>
              </c:strCache>
            </c:strRef>
          </c:cat>
          <c:val>
            <c:numRef>
              <c:f>Лист3!$C$2:$C$8</c:f>
              <c:numCache>
                <c:formatCode>General</c:formatCode>
                <c:ptCount val="7"/>
                <c:pt idx="0">
                  <c:v>0</c:v>
                </c:pt>
                <c:pt idx="1">
                  <c:v>93</c:v>
                </c:pt>
                <c:pt idx="2">
                  <c:v>0</c:v>
                </c:pt>
                <c:pt idx="3">
                  <c:v>0</c:v>
                </c:pt>
                <c:pt idx="4">
                  <c:v>54</c:v>
                </c:pt>
                <c:pt idx="5">
                  <c:v>0</c:v>
                </c:pt>
                <c:pt idx="6">
                  <c:v>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296192"/>
        <c:axId val="34297728"/>
        <c:axId val="0"/>
      </c:bar3DChart>
      <c:catAx>
        <c:axId val="34296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4297728"/>
        <c:crosses val="autoZero"/>
        <c:auto val="1"/>
        <c:lblAlgn val="ctr"/>
        <c:lblOffset val="100"/>
        <c:noMultiLvlLbl val="0"/>
      </c:catAx>
      <c:valAx>
        <c:axId val="3429772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34296192"/>
        <c:crosses val="autoZero"/>
        <c:crossBetween val="between"/>
      </c:valAx>
      <c:spPr>
        <a:noFill/>
      </c:spPr>
    </c:plotArea>
    <c:legend>
      <c:legendPos val="t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Среднесложившаяся</a:t>
            </a:r>
            <a:r>
              <a:rPr lang="ru-RU" baseline="0"/>
              <a:t> стоимость питания согласно нормам на одного учащегося в день, рублей (01.02.2015 без учета наценки обслуживающих организаций)</a:t>
            </a:r>
            <a:endParaRPr lang="ru-RU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за завтрак</c:v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'Лист4 (2)'!$A$3:$A$25</c:f>
              <c:strCache>
                <c:ptCount val="23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г.Урай</c:v>
                </c:pt>
                <c:pt idx="6">
                  <c:v>г. Когалым</c:v>
                </c:pt>
                <c:pt idx="7">
                  <c:v>г. Радужный</c:v>
                </c:pt>
                <c:pt idx="8">
                  <c:v>г. Лангепас</c:v>
                </c:pt>
                <c:pt idx="9">
                  <c:v>г.Нягань</c:v>
                </c:pt>
                <c:pt idx="10">
                  <c:v>г.Пыть-Ях</c:v>
                </c:pt>
                <c:pt idx="11">
                  <c:v>г. Покачи</c:v>
                </c:pt>
                <c:pt idx="12">
                  <c:v>г. Югорск</c:v>
                </c:pt>
                <c:pt idx="13">
                  <c:v>г.Белоярский</c:v>
                </c:pt>
                <c:pt idx="14">
                  <c:v>Березовский район</c:v>
                </c:pt>
                <c:pt idx="15">
                  <c:v>Кондинский район</c:v>
                </c:pt>
                <c:pt idx="16">
                  <c:v>Октябрьский район</c:v>
                </c:pt>
                <c:pt idx="17">
                  <c:v>Сургутский район</c:v>
                </c:pt>
                <c:pt idx="18">
                  <c:v>Советский район</c:v>
                </c:pt>
                <c:pt idx="19">
                  <c:v>Ханты-Мансийский район</c:v>
                </c:pt>
                <c:pt idx="20">
                  <c:v>Нижневартовский район</c:v>
                </c:pt>
                <c:pt idx="21">
                  <c:v>Нефтеюганский район</c:v>
                </c:pt>
                <c:pt idx="22">
                  <c:v>Средний по МО</c:v>
                </c:pt>
              </c:strCache>
            </c:strRef>
          </c:cat>
          <c:val>
            <c:numRef>
              <c:f>'Лист4 (2)'!$B$3:$B$25</c:f>
              <c:numCache>
                <c:formatCode>0</c:formatCode>
                <c:ptCount val="23"/>
                <c:pt idx="0">
                  <c:v>60</c:v>
                </c:pt>
                <c:pt idx="1">
                  <c:v>54.65</c:v>
                </c:pt>
                <c:pt idx="2">
                  <c:v>44</c:v>
                </c:pt>
                <c:pt idx="3">
                  <c:v>51.68</c:v>
                </c:pt>
                <c:pt idx="4">
                  <c:v>44</c:v>
                </c:pt>
                <c:pt idx="5">
                  <c:v>40.67</c:v>
                </c:pt>
                <c:pt idx="6">
                  <c:v>69</c:v>
                </c:pt>
                <c:pt idx="7">
                  <c:v>44</c:v>
                </c:pt>
                <c:pt idx="8">
                  <c:v>55</c:v>
                </c:pt>
                <c:pt idx="9">
                  <c:v>44</c:v>
                </c:pt>
                <c:pt idx="10">
                  <c:v>57.56</c:v>
                </c:pt>
                <c:pt idx="11">
                  <c:v>43.349999999999994</c:v>
                </c:pt>
                <c:pt idx="12">
                  <c:v>64</c:v>
                </c:pt>
                <c:pt idx="13">
                  <c:v>59.5</c:v>
                </c:pt>
                <c:pt idx="14">
                  <c:v>50</c:v>
                </c:pt>
                <c:pt idx="15">
                  <c:v>48.89</c:v>
                </c:pt>
                <c:pt idx="16">
                  <c:v>52</c:v>
                </c:pt>
                <c:pt idx="17">
                  <c:v>102</c:v>
                </c:pt>
                <c:pt idx="18">
                  <c:v>67.5</c:v>
                </c:pt>
                <c:pt idx="19">
                  <c:v>60</c:v>
                </c:pt>
                <c:pt idx="20">
                  <c:v>56</c:v>
                </c:pt>
                <c:pt idx="21">
                  <c:v>87.85</c:v>
                </c:pt>
                <c:pt idx="22">
                  <c:v>61.075000000000003</c:v>
                </c:pt>
              </c:numCache>
            </c:numRef>
          </c:val>
        </c:ser>
        <c:ser>
          <c:idx val="1"/>
          <c:order val="1"/>
          <c:tx>
            <c:v>за обед</c:v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'Лист4 (2)'!$A$3:$A$25</c:f>
              <c:strCache>
                <c:ptCount val="23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г.Урай</c:v>
                </c:pt>
                <c:pt idx="6">
                  <c:v>г. Когалым</c:v>
                </c:pt>
                <c:pt idx="7">
                  <c:v>г. Радужный</c:v>
                </c:pt>
                <c:pt idx="8">
                  <c:v>г. Лангепас</c:v>
                </c:pt>
                <c:pt idx="9">
                  <c:v>г.Нягань</c:v>
                </c:pt>
                <c:pt idx="10">
                  <c:v>г.Пыть-Ях</c:v>
                </c:pt>
                <c:pt idx="11">
                  <c:v>г. Покачи</c:v>
                </c:pt>
                <c:pt idx="12">
                  <c:v>г. Югорск</c:v>
                </c:pt>
                <c:pt idx="13">
                  <c:v>г.Белоярский</c:v>
                </c:pt>
                <c:pt idx="14">
                  <c:v>Березовский район</c:v>
                </c:pt>
                <c:pt idx="15">
                  <c:v>Кондинский район</c:v>
                </c:pt>
                <c:pt idx="16">
                  <c:v>Октябрьский район</c:v>
                </c:pt>
                <c:pt idx="17">
                  <c:v>Сургутский район</c:v>
                </c:pt>
                <c:pt idx="18">
                  <c:v>Советский район</c:v>
                </c:pt>
                <c:pt idx="19">
                  <c:v>Ханты-Мансийский район</c:v>
                </c:pt>
                <c:pt idx="20">
                  <c:v>Нижневартовский район</c:v>
                </c:pt>
                <c:pt idx="21">
                  <c:v>Нефтеюганский район</c:v>
                </c:pt>
                <c:pt idx="22">
                  <c:v>Средний по МО</c:v>
                </c:pt>
              </c:strCache>
            </c:strRef>
          </c:cat>
          <c:val>
            <c:numRef>
              <c:f>'Лист4 (2)'!$C$3:$C$25</c:f>
              <c:numCache>
                <c:formatCode>0</c:formatCode>
                <c:ptCount val="23"/>
                <c:pt idx="0">
                  <c:v>68</c:v>
                </c:pt>
                <c:pt idx="1">
                  <c:v>68</c:v>
                </c:pt>
                <c:pt idx="2">
                  <c:v>68</c:v>
                </c:pt>
                <c:pt idx="3">
                  <c:v>66.489999999999995</c:v>
                </c:pt>
                <c:pt idx="4">
                  <c:v>68</c:v>
                </c:pt>
                <c:pt idx="5">
                  <c:v>60.230000000000011</c:v>
                </c:pt>
                <c:pt idx="6">
                  <c:v>85.5</c:v>
                </c:pt>
                <c:pt idx="7">
                  <c:v>68</c:v>
                </c:pt>
                <c:pt idx="8">
                  <c:v>77</c:v>
                </c:pt>
                <c:pt idx="9">
                  <c:v>66.5</c:v>
                </c:pt>
                <c:pt idx="10">
                  <c:v>83.53</c:v>
                </c:pt>
                <c:pt idx="11">
                  <c:v>67.940000000000026</c:v>
                </c:pt>
                <c:pt idx="12">
                  <c:v>77</c:v>
                </c:pt>
                <c:pt idx="13">
                  <c:v>82.5</c:v>
                </c:pt>
                <c:pt idx="14">
                  <c:v>80</c:v>
                </c:pt>
                <c:pt idx="15">
                  <c:v>73.42</c:v>
                </c:pt>
                <c:pt idx="16">
                  <c:v>83</c:v>
                </c:pt>
                <c:pt idx="17">
                  <c:v>117</c:v>
                </c:pt>
                <c:pt idx="18">
                  <c:v>91.5</c:v>
                </c:pt>
                <c:pt idx="19">
                  <c:v>83.5</c:v>
                </c:pt>
                <c:pt idx="20">
                  <c:v>95</c:v>
                </c:pt>
                <c:pt idx="21">
                  <c:v>109.55</c:v>
                </c:pt>
                <c:pt idx="22">
                  <c:v>84.075454545454477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295232"/>
        <c:axId val="37296768"/>
        <c:axId val="0"/>
      </c:bar3DChart>
      <c:catAx>
        <c:axId val="372952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296768"/>
        <c:crosses val="autoZero"/>
        <c:auto val="1"/>
        <c:lblAlgn val="ctr"/>
        <c:lblOffset val="100"/>
        <c:noMultiLvlLbl val="0"/>
      </c:catAx>
      <c:valAx>
        <c:axId val="37296768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3729523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Среднесложившаяся</a:t>
            </a:r>
            <a:r>
              <a:rPr lang="ru-RU" baseline="0"/>
              <a:t> торговая наценка, %%</a:t>
            </a:r>
            <a:endParaRPr lang="ru-RU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Лист5!$A$3:$A$25</c:f>
              <c:strCache>
                <c:ptCount val="13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 Когалым</c:v>
                </c:pt>
                <c:pt idx="6">
                  <c:v>г. Радужный</c:v>
                </c:pt>
                <c:pt idx="7">
                  <c:v>г.Нягань</c:v>
                </c:pt>
                <c:pt idx="8">
                  <c:v>г.Пыть-Ях</c:v>
                </c:pt>
                <c:pt idx="9">
                  <c:v>г.Белоярский</c:v>
                </c:pt>
                <c:pt idx="10">
                  <c:v>Сургутский район</c:v>
                </c:pt>
                <c:pt idx="11">
                  <c:v>Нефтеюганский район</c:v>
                </c:pt>
                <c:pt idx="12">
                  <c:v>Средний по МО</c:v>
                </c:pt>
              </c:strCache>
            </c:strRef>
          </c:cat>
          <c:val>
            <c:numRef>
              <c:f>Лист5!$B$3:$B$25</c:f>
              <c:numCache>
                <c:formatCode>0</c:formatCode>
                <c:ptCount val="13"/>
                <c:pt idx="0">
                  <c:v>92</c:v>
                </c:pt>
                <c:pt idx="1">
                  <c:v>88.2</c:v>
                </c:pt>
                <c:pt idx="2">
                  <c:v>65</c:v>
                </c:pt>
                <c:pt idx="3">
                  <c:v>96</c:v>
                </c:pt>
                <c:pt idx="4">
                  <c:v>50</c:v>
                </c:pt>
                <c:pt idx="5">
                  <c:v>100</c:v>
                </c:pt>
                <c:pt idx="6">
                  <c:v>43</c:v>
                </c:pt>
                <c:pt idx="7">
                  <c:v>100</c:v>
                </c:pt>
                <c:pt idx="8">
                  <c:v>63</c:v>
                </c:pt>
                <c:pt idx="9">
                  <c:v>51</c:v>
                </c:pt>
                <c:pt idx="10">
                  <c:v>47</c:v>
                </c:pt>
                <c:pt idx="11">
                  <c:v>77.75</c:v>
                </c:pt>
                <c:pt idx="12">
                  <c:v>72.745833333333309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326208"/>
        <c:axId val="37340288"/>
        <c:axId val="0"/>
      </c:bar3DChart>
      <c:catAx>
        <c:axId val="37326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340288"/>
        <c:crosses val="autoZero"/>
        <c:auto val="1"/>
        <c:lblAlgn val="ctr"/>
        <c:lblOffset val="100"/>
        <c:noMultiLvlLbl val="0"/>
      </c:catAx>
      <c:valAx>
        <c:axId val="37340288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37326208"/>
        <c:crosses val="autoZero"/>
        <c:crossBetween val="between"/>
      </c:valAx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Среднесложившаяся</a:t>
            </a:r>
            <a:r>
              <a:rPr lang="ru-RU" baseline="0"/>
              <a:t> стоимость завтрака на одного учащегося в день, рублей (по состоянию на 01.02.2015)</a:t>
            </a:r>
            <a:endParaRPr lang="ru-RU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без учета наценки</c:v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'Лист4 (3)'!$A$3:$A$25</c:f>
              <c:strCache>
                <c:ptCount val="12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 Когалым</c:v>
                </c:pt>
                <c:pt idx="6">
                  <c:v>г. Радужный</c:v>
                </c:pt>
                <c:pt idx="7">
                  <c:v>г.Нягань</c:v>
                </c:pt>
                <c:pt idx="8">
                  <c:v>г.Пыть-Ях</c:v>
                </c:pt>
                <c:pt idx="9">
                  <c:v>г.Белоярский</c:v>
                </c:pt>
                <c:pt idx="10">
                  <c:v>Сургутский район</c:v>
                </c:pt>
                <c:pt idx="11">
                  <c:v>Нефтеюганский район</c:v>
                </c:pt>
              </c:strCache>
            </c:strRef>
          </c:cat>
          <c:val>
            <c:numRef>
              <c:f>'Лист4 (3)'!$B$3:$B$25</c:f>
              <c:numCache>
                <c:formatCode>0</c:formatCode>
                <c:ptCount val="12"/>
                <c:pt idx="0">
                  <c:v>60</c:v>
                </c:pt>
                <c:pt idx="1">
                  <c:v>54.65</c:v>
                </c:pt>
                <c:pt idx="2">
                  <c:v>73</c:v>
                </c:pt>
                <c:pt idx="3">
                  <c:v>51.68</c:v>
                </c:pt>
                <c:pt idx="4">
                  <c:v>44</c:v>
                </c:pt>
                <c:pt idx="5">
                  <c:v>69</c:v>
                </c:pt>
                <c:pt idx="6">
                  <c:v>44</c:v>
                </c:pt>
                <c:pt idx="7">
                  <c:v>44</c:v>
                </c:pt>
                <c:pt idx="8">
                  <c:v>57.56</c:v>
                </c:pt>
                <c:pt idx="9">
                  <c:v>59.5</c:v>
                </c:pt>
                <c:pt idx="10">
                  <c:v>102</c:v>
                </c:pt>
                <c:pt idx="11">
                  <c:v>87.85</c:v>
                </c:pt>
              </c:numCache>
            </c:numRef>
          </c:val>
        </c:ser>
        <c:ser>
          <c:idx val="1"/>
          <c:order val="1"/>
          <c:tx>
            <c:v>с учетом наценки</c:v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'Лист4 (3)'!$A$3:$A$25</c:f>
              <c:strCache>
                <c:ptCount val="12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 Когалым</c:v>
                </c:pt>
                <c:pt idx="6">
                  <c:v>г. Радужный</c:v>
                </c:pt>
                <c:pt idx="7">
                  <c:v>г.Нягань</c:v>
                </c:pt>
                <c:pt idx="8">
                  <c:v>г.Пыть-Ях</c:v>
                </c:pt>
                <c:pt idx="9">
                  <c:v>г.Белоярский</c:v>
                </c:pt>
                <c:pt idx="10">
                  <c:v>Сургутский район</c:v>
                </c:pt>
                <c:pt idx="11">
                  <c:v>Нефтеюганский район</c:v>
                </c:pt>
              </c:strCache>
            </c:strRef>
          </c:cat>
          <c:val>
            <c:numRef>
              <c:f>'Лист4 (3)'!$C$3:$C$25</c:f>
              <c:numCache>
                <c:formatCode>0</c:formatCode>
                <c:ptCount val="12"/>
                <c:pt idx="0">
                  <c:v>115</c:v>
                </c:pt>
                <c:pt idx="1">
                  <c:v>103</c:v>
                </c:pt>
                <c:pt idx="2">
                  <c:v>120</c:v>
                </c:pt>
                <c:pt idx="3">
                  <c:v>102</c:v>
                </c:pt>
                <c:pt idx="4">
                  <c:v>66</c:v>
                </c:pt>
                <c:pt idx="5">
                  <c:v>138</c:v>
                </c:pt>
                <c:pt idx="6">
                  <c:v>63</c:v>
                </c:pt>
                <c:pt idx="7">
                  <c:v>88</c:v>
                </c:pt>
                <c:pt idx="8">
                  <c:v>94</c:v>
                </c:pt>
                <c:pt idx="9">
                  <c:v>91</c:v>
                </c:pt>
                <c:pt idx="10">
                  <c:v>150</c:v>
                </c:pt>
                <c:pt idx="11">
                  <c:v>157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384576"/>
        <c:axId val="37386112"/>
        <c:axId val="0"/>
      </c:bar3DChart>
      <c:catAx>
        <c:axId val="373845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386112"/>
        <c:crosses val="autoZero"/>
        <c:auto val="1"/>
        <c:lblAlgn val="ctr"/>
        <c:lblOffset val="100"/>
        <c:noMultiLvlLbl val="0"/>
      </c:catAx>
      <c:valAx>
        <c:axId val="37386112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3738457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Среднесложившаяся</a:t>
            </a:r>
            <a:r>
              <a:rPr lang="ru-RU" baseline="0"/>
              <a:t> стоимость обеда на одного учащегося в день, рублей (по состоянию на 01.02.2015)</a:t>
            </a:r>
            <a:endParaRPr lang="ru-RU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без учета наценки</c:v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'Лист4 (4)'!$A$3:$A$25</c:f>
              <c:strCache>
                <c:ptCount val="12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 Когалым</c:v>
                </c:pt>
                <c:pt idx="6">
                  <c:v>г. Радужный</c:v>
                </c:pt>
                <c:pt idx="7">
                  <c:v>г.Нягань</c:v>
                </c:pt>
                <c:pt idx="8">
                  <c:v>г.Пыть-Ях</c:v>
                </c:pt>
                <c:pt idx="9">
                  <c:v>г.Белоярский</c:v>
                </c:pt>
                <c:pt idx="10">
                  <c:v>Сургутский район</c:v>
                </c:pt>
                <c:pt idx="11">
                  <c:v>Нефтеюганский район</c:v>
                </c:pt>
              </c:strCache>
            </c:strRef>
          </c:cat>
          <c:val>
            <c:numRef>
              <c:f>'Лист4 (4)'!$B$3:$B$25</c:f>
              <c:numCache>
                <c:formatCode>0</c:formatCode>
                <c:ptCount val="12"/>
                <c:pt idx="0">
                  <c:v>68</c:v>
                </c:pt>
                <c:pt idx="1">
                  <c:v>68</c:v>
                </c:pt>
                <c:pt idx="2">
                  <c:v>68</c:v>
                </c:pt>
                <c:pt idx="3">
                  <c:v>66</c:v>
                </c:pt>
                <c:pt idx="4">
                  <c:v>68</c:v>
                </c:pt>
                <c:pt idx="5">
                  <c:v>86</c:v>
                </c:pt>
                <c:pt idx="6">
                  <c:v>68</c:v>
                </c:pt>
                <c:pt idx="7">
                  <c:v>67</c:v>
                </c:pt>
                <c:pt idx="8">
                  <c:v>84</c:v>
                </c:pt>
                <c:pt idx="9">
                  <c:v>83</c:v>
                </c:pt>
                <c:pt idx="10">
                  <c:v>117</c:v>
                </c:pt>
                <c:pt idx="11">
                  <c:v>110</c:v>
                </c:pt>
              </c:numCache>
            </c:numRef>
          </c:val>
        </c:ser>
        <c:ser>
          <c:idx val="1"/>
          <c:order val="1"/>
          <c:tx>
            <c:v>с учетом наценки</c:v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'Лист4 (4)'!$A$3:$A$25</c:f>
              <c:strCache>
                <c:ptCount val="12"/>
                <c:pt idx="0">
                  <c:v>г.Нефтеюганск</c:v>
                </c:pt>
                <c:pt idx="1">
                  <c:v>г. Сургут</c:v>
                </c:pt>
                <c:pt idx="2">
                  <c:v>г. Ханты-Мансийск</c:v>
                </c:pt>
                <c:pt idx="3">
                  <c:v>г.Нижневартовск</c:v>
                </c:pt>
                <c:pt idx="4">
                  <c:v>г. Мегион</c:v>
                </c:pt>
                <c:pt idx="5">
                  <c:v>г. Когалым</c:v>
                </c:pt>
                <c:pt idx="6">
                  <c:v>г. Радужный</c:v>
                </c:pt>
                <c:pt idx="7">
                  <c:v>г.Нягань</c:v>
                </c:pt>
                <c:pt idx="8">
                  <c:v>г.Пыть-Ях</c:v>
                </c:pt>
                <c:pt idx="9">
                  <c:v>г.Белоярский</c:v>
                </c:pt>
                <c:pt idx="10">
                  <c:v>Сургутский район</c:v>
                </c:pt>
                <c:pt idx="11">
                  <c:v>Нефтеюганский район</c:v>
                </c:pt>
              </c:strCache>
            </c:strRef>
          </c:cat>
          <c:val>
            <c:numRef>
              <c:f>'Лист4 (4)'!$C$3:$C$25</c:f>
              <c:numCache>
                <c:formatCode>0</c:formatCode>
                <c:ptCount val="12"/>
                <c:pt idx="0">
                  <c:v>131</c:v>
                </c:pt>
                <c:pt idx="1">
                  <c:v>128</c:v>
                </c:pt>
                <c:pt idx="2">
                  <c:v>112</c:v>
                </c:pt>
                <c:pt idx="3">
                  <c:v>129</c:v>
                </c:pt>
                <c:pt idx="4">
                  <c:v>102</c:v>
                </c:pt>
                <c:pt idx="5">
                  <c:v>172</c:v>
                </c:pt>
                <c:pt idx="6">
                  <c:v>97</c:v>
                </c:pt>
                <c:pt idx="7">
                  <c:v>134</c:v>
                </c:pt>
                <c:pt idx="8">
                  <c:v>137</c:v>
                </c:pt>
                <c:pt idx="9">
                  <c:v>125</c:v>
                </c:pt>
                <c:pt idx="10">
                  <c:v>172</c:v>
                </c:pt>
                <c:pt idx="11">
                  <c:v>190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430784"/>
        <c:axId val="37432320"/>
        <c:axId val="0"/>
      </c:bar3DChart>
      <c:catAx>
        <c:axId val="3743078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432320"/>
        <c:crosses val="autoZero"/>
        <c:auto val="1"/>
        <c:lblAlgn val="ctr"/>
        <c:lblOffset val="100"/>
        <c:noMultiLvlLbl val="0"/>
      </c:catAx>
      <c:valAx>
        <c:axId val="37432320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3743078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198818897637814E-2"/>
          <c:y val="0.16577398658501041"/>
          <c:w val="0.56800579615048274"/>
          <c:h val="0.7573410615339764"/>
        </c:manualLayout>
      </c:layout>
      <c:pieChart>
        <c:varyColors val="1"/>
        <c:ser>
          <c:idx val="0"/>
          <c:order val="0"/>
          <c:dLbls>
            <c:delete val="1"/>
          </c:dLbls>
          <c:cat>
            <c:strRef>
              <c:f>Лист6!$A$3:$A$5</c:f>
              <c:strCache>
                <c:ptCount val="3"/>
                <c:pt idx="0">
                  <c:v>Предусмотрены расходы  из местного бюджета</c:v>
                </c:pt>
                <c:pt idx="1">
                  <c:v>Предусмотрена доплата </c:v>
                </c:pt>
                <c:pt idx="2">
                  <c:v>Только социальная поддержка</c:v>
                </c:pt>
              </c:strCache>
            </c:strRef>
          </c:cat>
          <c:val>
            <c:numRef>
              <c:f>Лист6!$B$3:$B$5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400" b="1" baseline="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 ответов, полученных от родителей и обучающихся на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"Питание не устраивает" (в %</a:t>
            </a:r>
            <a:r>
              <a:rPr lang="ru-RU" sz="1400" i="0" baseline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общего количества опрошенных) </a:t>
            </a:r>
            <a:endParaRPr lang="ru-RU" sz="1400" i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463253304968418"/>
          <c:y val="1.9761369789689506E-2"/>
        </c:manualLayout>
      </c:layout>
      <c:overlay val="0"/>
      <c:spPr>
        <a:ln>
          <a:solidFill>
            <a:schemeClr val="accent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Родители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txPr>
              <a:bodyPr/>
              <a:lstStyle/>
              <a:p>
                <a:pPr>
                  <a:defRPr sz="1100" b="0" i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 2012 году</c:v>
                </c:pt>
                <c:pt idx="1">
                  <c:v>в 2013 году</c:v>
                </c:pt>
                <c:pt idx="2">
                  <c:v>в 2014 году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18</c:v>
                </c:pt>
                <c:pt idx="1">
                  <c:v>12.9</c:v>
                </c:pt>
                <c:pt idx="2">
                  <c:v>20.5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Обучающихся</c:v>
                </c:pt>
              </c:strCache>
            </c:strRef>
          </c:tx>
          <c:spPr>
            <a:solidFill>
              <a:srgbClr val="41AD65"/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в 2012 году</c:v>
                </c:pt>
                <c:pt idx="1">
                  <c:v>в 2013 году</c:v>
                </c:pt>
                <c:pt idx="2">
                  <c:v>в 2014 году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13.3</c:v>
                </c:pt>
                <c:pt idx="1">
                  <c:v>15.7</c:v>
                </c:pt>
                <c:pt idx="2">
                  <c:v>22.2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761984"/>
        <c:axId val="38763520"/>
      </c:barChart>
      <c:catAx>
        <c:axId val="38761984"/>
        <c:scaling>
          <c:orientation val="minMax"/>
        </c:scaling>
        <c:delete val="0"/>
        <c:axPos val="b"/>
        <c:majorTickMark val="out"/>
        <c:minorTickMark val="none"/>
        <c:tickLblPos val="nextTo"/>
        <c:crossAx val="38763520"/>
        <c:crosses val="autoZero"/>
        <c:auto val="1"/>
        <c:lblAlgn val="ctr"/>
        <c:lblOffset val="100"/>
        <c:noMultiLvlLbl val="0"/>
      </c:catAx>
      <c:valAx>
        <c:axId val="3876352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8761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2811548556430492"/>
          <c:y val="0.11478404782735493"/>
          <c:w val="0.19297764994621963"/>
          <c:h val="0.15344130988325583"/>
        </c:manualLayout>
      </c:layout>
      <c:overlay val="0"/>
      <c:spPr>
        <a:ln>
          <a:solidFill>
            <a:schemeClr val="accent1">
              <a:lumMod val="75000"/>
            </a:schemeClr>
          </a:solidFill>
        </a:ln>
      </c:spPr>
      <c:txPr>
        <a:bodyPr/>
        <a:lstStyle/>
        <a:p>
          <a:pPr>
            <a:defRPr i="1">
              <a:solidFill>
                <a:schemeClr val="accent4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0.0081</cdr:x>
      <cdr:y>0.19863</cdr:y>
    </cdr:from>
    <cdr:to>
      <cdr:x>0.36747</cdr:x>
      <cdr:y>0.70307</cdr:y>
    </cdr:to>
    <cdr:sp macro="" textlink="">
      <cdr:nvSpPr>
        <cdr:cNvPr id="3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72008" y="1296144"/>
          <a:ext cx="3195691" cy="32916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rmAutofit/>
        </a:bodyPr>
        <a:lstStyle xmlns:a="http://schemas.openxmlformats.org/drawingml/2006/main">
          <a:lvl1pPr algn="ctr" defTabSz="914400" rtl="0" eaLnBrk="1" latinLnBrk="0" hangingPunct="1">
            <a:spcBef>
              <a:spcPct val="0"/>
            </a:spcBef>
            <a:buNone/>
            <a:defRPr sz="4400" kern="1200">
              <a:solidFill>
                <a:sysClr val="windowText" lastClr="000000"/>
              </a:solidFill>
              <a:latin typeface="Calibri"/>
            </a:defRPr>
          </a:lvl1pPr>
        </a:lstStyle>
        <a:p xmlns:a="http://schemas.openxmlformats.org/drawingml/2006/main"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Нягань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                                           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Пыть-Ях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                             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Радужный</a:t>
          </a:r>
        </a:p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Ханты-Мансийск                                    Березовский район  </a:t>
          </a:r>
        </a:p>
        <a:p xmlns:a="http://schemas.openxmlformats.org/drawingml/2006/main">
          <a:r>
            <a:rPr lang="ru-RU" sz="1600" b="1" dirty="0" err="1">
              <a:latin typeface="Times New Roman" pitchFamily="18" charset="0"/>
              <a:cs typeface="Times New Roman" pitchFamily="18" charset="0"/>
            </a:rPr>
            <a:t>Нефтеюганский</a:t>
          </a:r>
          <a:r>
            <a:rPr lang="ru-RU" sz="1600" b="1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район</a:t>
          </a:r>
        </a:p>
        <a:p xmlns:a="http://schemas.openxmlformats.org/drawingml/2006/main">
          <a:r>
            <a:rPr lang="ru-RU" sz="1600" b="1" dirty="0">
              <a:latin typeface="Times New Roman" pitchFamily="18" charset="0"/>
              <a:cs typeface="Times New Roman" pitchFamily="18" charset="0"/>
            </a:rPr>
            <a:t>Октябрьский район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          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Кондинский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район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18E45-4FC3-4739-9AF2-88E449A3132E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4DE5E-B6EE-4850-A2E1-307433EB88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3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4DE5E-B6EE-4850-A2E1-307433EB886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5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4DE5E-B6EE-4850-A2E1-307433EB886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53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4DE5E-B6EE-4850-A2E1-307433EB886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53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4DE5E-B6EE-4850-A2E1-307433EB886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17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66F5-C382-4874-A539-9D5506D231B1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09DB5-939F-4AF1-B0AE-1A0491DE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84976" cy="10081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u="sng" dirty="0" smtClean="0">
                <a:solidFill>
                  <a:schemeClr val="tx1"/>
                </a:solidFill>
              </a:rPr>
              <a:t>Организация  питания  </a:t>
            </a:r>
            <a:r>
              <a:rPr lang="ru-RU" dirty="0" smtClean="0">
                <a:solidFill>
                  <a:schemeClr val="tx1"/>
                </a:solidFill>
              </a:rPr>
              <a:t>- это организованный процесс,  конечным результатом которого является получение полноценного питания обучающимися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86533" y="1700808"/>
            <a:ext cx="878497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b="1" u="sng" dirty="0" smtClean="0">
                <a:solidFill>
                  <a:schemeClr val="tx1"/>
                </a:solidFill>
              </a:rPr>
              <a:t>Компетенции образовательной организации (пп.15 п.3 ст. 28 273-ФЗ)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о</a:t>
            </a:r>
            <a:r>
              <a:rPr lang="ru-RU" sz="2000" b="1" dirty="0" smtClean="0">
                <a:solidFill>
                  <a:schemeClr val="tx1"/>
                </a:solidFill>
              </a:rPr>
              <a:t>тветственность за её выполнение – п. 7 ст. 28 273-ФЗ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708995" y="3442516"/>
            <a:ext cx="2016224" cy="8199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u="sng" dirty="0" smtClean="0">
                <a:solidFill>
                  <a:schemeClr val="tx1"/>
                </a:solidFill>
              </a:rPr>
              <a:t>Организация питания обучающихся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7092280" y="3168841"/>
            <a:ext cx="1584176" cy="1346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u="sng" dirty="0" smtClean="0">
                <a:solidFill>
                  <a:schemeClr val="tx1"/>
                </a:solidFill>
              </a:rPr>
              <a:t>В соответствии с нормами СанПиН 2.4.5.2409-08 п. 14.2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67544" y="3431920"/>
            <a:ext cx="2016224" cy="8199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u="sng" dirty="0" smtClean="0">
                <a:solidFill>
                  <a:schemeClr val="tx1"/>
                </a:solidFill>
              </a:rPr>
              <a:t>Охрана здоровья обучающихся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4572000" y="2471273"/>
            <a:ext cx="1145107" cy="8709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</a:rPr>
              <a:t>п.1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ст. 37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 273-ФЗ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5148064" y="4875323"/>
            <a:ext cx="2156729" cy="49819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chemeClr val="tx1"/>
                </a:solidFill>
              </a:rPr>
              <a:t>с</a:t>
            </a:r>
            <a:r>
              <a:rPr lang="ru-RU" sz="1800" b="1" dirty="0" smtClean="0">
                <a:solidFill>
                  <a:schemeClr val="tx1"/>
                </a:solidFill>
              </a:rPr>
              <a:t>редства родителей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0" y="5951216"/>
            <a:ext cx="3672408" cy="860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u="sng" dirty="0" smtClean="0">
                <a:solidFill>
                  <a:schemeClr val="tx1"/>
                </a:solidFill>
              </a:rPr>
              <a:t>Обеспечение питание – мера социальной поддержки</a:t>
            </a: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5151574" y="5962971"/>
            <a:ext cx="3884922" cy="696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u="sng" dirty="0">
                <a:solidFill>
                  <a:schemeClr val="tx1"/>
                </a:solidFill>
              </a:rPr>
              <a:t>все школьники </a:t>
            </a:r>
            <a:r>
              <a:rPr lang="ru-RU" sz="1800" b="1" u="sng" dirty="0" smtClean="0">
                <a:solidFill>
                  <a:schemeClr val="tx1"/>
                </a:solidFill>
              </a:rPr>
              <a:t>– завтрак</a:t>
            </a:r>
          </a:p>
          <a:p>
            <a:pPr>
              <a:spcBef>
                <a:spcPts val="0"/>
              </a:spcBef>
            </a:pPr>
            <a:endParaRPr lang="ru-RU" sz="1000" b="1" dirty="0">
              <a:solidFill>
                <a:schemeClr val="tx1"/>
              </a:solidFill>
            </a:endParaRPr>
          </a:p>
          <a:p>
            <a:r>
              <a:rPr lang="ru-RU" sz="1800" b="1" u="sng" dirty="0" smtClean="0">
                <a:solidFill>
                  <a:schemeClr val="tx1"/>
                </a:solidFill>
              </a:rPr>
              <a:t>льготные категории (завтрак, обед)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021299" y="6237312"/>
            <a:ext cx="117025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дзаголовок 2"/>
          <p:cNvSpPr txBox="1">
            <a:spLocks/>
          </p:cNvSpPr>
          <p:nvPr/>
        </p:nvSpPr>
        <p:spPr>
          <a:xfrm>
            <a:off x="755576" y="2570224"/>
            <a:ext cx="864096" cy="673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1"/>
                </a:solidFill>
              </a:rPr>
              <a:t>с</a:t>
            </a:r>
            <a:r>
              <a:rPr lang="ru-RU" sz="1600" b="1" dirty="0" smtClean="0">
                <a:solidFill>
                  <a:schemeClr val="tx1"/>
                </a:solidFill>
              </a:rPr>
              <a:t>т. 41 273-ФЗ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4139952" y="6184943"/>
            <a:ext cx="864096" cy="673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</a:rPr>
              <a:t>30-оз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4139952" y="5708271"/>
            <a:ext cx="864096" cy="673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chemeClr val="tx1"/>
                </a:solidFill>
              </a:rPr>
              <a:t>с</a:t>
            </a:r>
            <a:r>
              <a:rPr lang="ru-RU" sz="1600" b="1" dirty="0" smtClean="0">
                <a:solidFill>
                  <a:schemeClr val="tx1"/>
                </a:solidFill>
              </a:rPr>
              <a:t>т. 34 273-ФЗ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2805870" y="4875323"/>
            <a:ext cx="2054162" cy="49819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chemeClr val="tx1"/>
                </a:solidFill>
              </a:rPr>
              <a:t>м</a:t>
            </a:r>
            <a:r>
              <a:rPr lang="ru-RU" sz="1800" b="1" dirty="0" smtClean="0">
                <a:solidFill>
                  <a:schemeClr val="tx1"/>
                </a:solidFill>
              </a:rPr>
              <a:t>естный бюджет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107504" y="4793993"/>
            <a:ext cx="2448273" cy="72323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</a:rPr>
              <a:t>бюджет 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</a:rPr>
              <a:t>автономного округа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7452320" y="4875322"/>
            <a:ext cx="1691680" cy="6117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700" b="1" dirty="0" smtClean="0">
                <a:solidFill>
                  <a:schemeClr val="tx1"/>
                </a:solidFill>
              </a:rPr>
              <a:t>иные источники </a:t>
            </a:r>
            <a:endParaRPr lang="ru-RU" sz="1700" b="1" dirty="0">
              <a:solidFill>
                <a:schemeClr val="tx1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1763688" y="4251876"/>
            <a:ext cx="3096344" cy="5109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4283968" y="4262473"/>
            <a:ext cx="907590" cy="6128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7" idx="2"/>
          </p:cNvCxnSpPr>
          <p:nvPr/>
        </p:nvCxnSpPr>
        <p:spPr>
          <a:xfrm flipH="1" flipV="1">
            <a:off x="5717107" y="4262472"/>
            <a:ext cx="655093" cy="6128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 flipV="1">
            <a:off x="6372200" y="4262473"/>
            <a:ext cx="1944216" cy="6128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0" y="0"/>
            <a:ext cx="9358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Организация питания в школах в учебное время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285728"/>
            <a:ext cx="35719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Ханты-Мансийский автономный округ - </a:t>
            </a:r>
            <a:r>
              <a:rPr lang="ru-RU" dirty="0" err="1" smtClean="0"/>
              <a:t>Югра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1928802"/>
            <a:ext cx="214314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образование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106859" y="1607331"/>
            <a:ext cx="500860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571868" y="3000372"/>
            <a:ext cx="714380" cy="7143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000232" y="3857628"/>
            <a:ext cx="250033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Общеобразовательная организация (школа)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4643438" y="4214818"/>
            <a:ext cx="1428760" cy="2143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143636" y="3571876"/>
            <a:ext cx="207170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Сторонняя организация (торговая или др.)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1500174"/>
            <a:ext cx="4420890" cy="2308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Передача отдельных полномочий</a:t>
            </a:r>
            <a:endParaRPr lang="ru-RU" sz="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146268"/>
            <a:ext cx="33575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Передача средств через муниципальное задание</a:t>
            </a:r>
            <a:endParaRPr lang="ru-RU" sz="1200" b="1" cap="none" spc="0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000496" y="5143512"/>
            <a:ext cx="1428760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5500694" y="5214950"/>
            <a:ext cx="300039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учреждение (Комбинат школьного питания) (унитарное)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789040"/>
            <a:ext cx="131599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Закупка услуги (44-ФЗ)</a:t>
            </a:r>
            <a:endParaRPr lang="ru-RU" sz="1200" b="1" cap="none" spc="0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8807" y="5443189"/>
            <a:ext cx="131599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Закупка услуги (44-ФЗ)</a:t>
            </a:r>
            <a:endParaRPr lang="ru-RU" sz="1200" b="1" cap="none" spc="0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285728"/>
            <a:ext cx="35719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Ханты-Мансийский автономный округ - </a:t>
            </a:r>
            <a:r>
              <a:rPr lang="ru-RU" dirty="0" err="1" smtClean="0"/>
              <a:t>Югра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1928802"/>
            <a:ext cx="214314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образование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106859" y="1607331"/>
            <a:ext cx="500860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571868" y="3000372"/>
            <a:ext cx="714380" cy="7143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785918" y="3857628"/>
            <a:ext cx="271464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учреждение (Комбинат школьного питания) (автономное)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643438" y="4500570"/>
            <a:ext cx="164307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429388" y="3929066"/>
            <a:ext cx="250033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Общеобразовательная организация (школа)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1500174"/>
            <a:ext cx="442089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Передача отдельных полномочий</a:t>
            </a:r>
            <a:endParaRPr lang="ru-RU" sz="12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214686"/>
            <a:ext cx="442089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Передача средств через муниципальное задание</a:t>
            </a:r>
            <a:endParaRPr lang="ru-RU" sz="12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143380"/>
            <a:ext cx="178595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Оказание</a:t>
            </a:r>
            <a:r>
              <a:rPr lang="ru-RU" sz="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услуги</a:t>
            </a:r>
            <a:endParaRPr lang="ru-RU" sz="12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285728"/>
            <a:ext cx="35719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Ханты-Мансийский автономный округ - </a:t>
            </a:r>
            <a:r>
              <a:rPr lang="ru-RU" dirty="0" err="1" smtClean="0"/>
              <a:t>Югра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1928802"/>
            <a:ext cx="214314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образование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106859" y="1607331"/>
            <a:ext cx="500860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3143240" y="3000372"/>
            <a:ext cx="1287472" cy="78581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428728" y="3857628"/>
            <a:ext cx="271464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Общеобразовательная организация (школа), в штате которой имеются работники пищеблока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429256" y="3857628"/>
            <a:ext cx="235745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Закупка продуктов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1500174"/>
            <a:ext cx="442089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Передача отдельных полномочий</a:t>
            </a:r>
            <a:endParaRPr lang="ru-RU" sz="12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357222" y="3286124"/>
            <a:ext cx="442089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Передача средств через муниципальное задание</a:t>
            </a:r>
            <a:endParaRPr lang="ru-RU" sz="12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>
            <a:off x="4286248" y="4572008"/>
            <a:ext cx="1000132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285728"/>
            <a:ext cx="35719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Ханты-Мансийский автономный округ - </a:t>
            </a:r>
            <a:r>
              <a:rPr lang="ru-RU" dirty="0" err="1" smtClean="0"/>
              <a:t>Югра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1928802"/>
            <a:ext cx="214314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образование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106859" y="1607331"/>
            <a:ext cx="500860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3143240" y="3000372"/>
            <a:ext cx="1287472" cy="78581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428728" y="3857628"/>
            <a:ext cx="271464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Сторонняя организация (торговая или др.)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429256" y="4075362"/>
            <a:ext cx="2743144" cy="1064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Общеобразовательные организации </a:t>
            </a:r>
            <a:r>
              <a:rPr lang="ru-RU" dirty="0"/>
              <a:t>(</a:t>
            </a:r>
            <a:r>
              <a:rPr lang="ru-RU" dirty="0" smtClean="0"/>
              <a:t>школы)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1500174"/>
            <a:ext cx="442089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Передача отдельных полномочий</a:t>
            </a:r>
            <a:endParaRPr lang="ru-RU" sz="12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286124"/>
            <a:ext cx="442089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Централизованная</a:t>
            </a:r>
            <a:r>
              <a:rPr lang="ru-RU" sz="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2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закупка услуги по организации питания(44-ФЗ</a:t>
            </a:r>
            <a:r>
              <a:rPr lang="ru-RU" sz="1200" b="1" dirty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)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>
            <a:off x="4286248" y="4572008"/>
            <a:ext cx="1000132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65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857760"/>
            <a:ext cx="4071934" cy="175260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Всего 185 211 чел.                                                имеют в штате работников пищеблока 26 012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получают услуги через муниципальные учреждения (комбинаты школьного питания, иные) 83 000 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получают услуги через сторонние организации (торговые и др.) 76 199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39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87834582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59282935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Диаграмма 2"/>
          <p:cNvGraphicFramePr/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_purtova\Рабочий стол\f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34275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792196"/>
            <a:ext cx="3143240" cy="2428892"/>
          </a:xfrm>
        </p:spPr>
        <p:txBody>
          <a:bodyPr>
            <a:normAutofit/>
          </a:bodyPr>
          <a:lstStyle/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Югорск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Нижневартовск                  Нефтеюганск                               Когалым                                  Белоярский район                                                Сургут                                                   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Сургутский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071942"/>
            <a:ext cx="2714644" cy="2324104"/>
          </a:xfrm>
        </p:spPr>
        <p:txBody>
          <a:bodyPr>
            <a:normAutofit/>
          </a:bodyPr>
          <a:lstStyle/>
          <a:p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Урай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Когалым  </a:t>
            </a:r>
          </a:p>
          <a:p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Лангепас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Мегион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Нижневартовский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 Советский район Ханты-Мансийский район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</TotalTime>
  <Words>584</Words>
  <Application>Microsoft Office PowerPoint</Application>
  <PresentationFormat>Экран (4:3)</PresentationFormat>
  <Paragraphs>96</Paragraphs>
  <Slides>22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Югорск                           Нижневартовск                  Нефтеюганск                               Когалым                                  Белоярский район                                                Сургут                                                         Сургутский район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ДОИН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E_Purtova</dc:creator>
  <cp:lastModifiedBy>PushkarevaTE</cp:lastModifiedBy>
  <cp:revision>47</cp:revision>
  <cp:lastPrinted>2015-02-15T09:53:38Z</cp:lastPrinted>
  <dcterms:created xsi:type="dcterms:W3CDTF">2015-02-11T05:51:49Z</dcterms:created>
  <dcterms:modified xsi:type="dcterms:W3CDTF">2015-02-16T05:38:41Z</dcterms:modified>
</cp:coreProperties>
</file>